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1003" r:id="rId2"/>
    <p:sldId id="990" r:id="rId3"/>
    <p:sldId id="1008" r:id="rId4"/>
    <p:sldId id="1004" r:id="rId5"/>
    <p:sldId id="925" r:id="rId6"/>
    <p:sldId id="992" r:id="rId7"/>
    <p:sldId id="993" r:id="rId8"/>
    <p:sldId id="1006" r:id="rId9"/>
    <p:sldId id="1007" r:id="rId10"/>
    <p:sldId id="994" r:id="rId11"/>
    <p:sldId id="995" r:id="rId12"/>
    <p:sldId id="1009" r:id="rId13"/>
    <p:sldId id="1023" r:id="rId14"/>
    <p:sldId id="1010" r:id="rId15"/>
    <p:sldId id="1011" r:id="rId16"/>
    <p:sldId id="1012" r:id="rId17"/>
    <p:sldId id="1033" r:id="rId18"/>
    <p:sldId id="1025" r:id="rId19"/>
    <p:sldId id="1031" r:id="rId20"/>
    <p:sldId id="1032" r:id="rId21"/>
    <p:sldId id="1027" r:id="rId22"/>
    <p:sldId id="1028" r:id="rId23"/>
    <p:sldId id="1029" r:id="rId24"/>
    <p:sldId id="1030" r:id="rId25"/>
    <p:sldId id="1014" r:id="rId26"/>
    <p:sldId id="1015" r:id="rId27"/>
    <p:sldId id="996" r:id="rId28"/>
    <p:sldId id="997" r:id="rId29"/>
    <p:sldId id="927" r:id="rId30"/>
    <p:sldId id="1016" r:id="rId31"/>
    <p:sldId id="1017" r:id="rId32"/>
    <p:sldId id="1018" r:id="rId33"/>
    <p:sldId id="1022" r:id="rId34"/>
    <p:sldId id="1019" r:id="rId35"/>
    <p:sldId id="998" r:id="rId36"/>
    <p:sldId id="953" r:id="rId37"/>
    <p:sldId id="1020" r:id="rId38"/>
    <p:sldId id="1021" r:id="rId39"/>
    <p:sldId id="958" r:id="rId40"/>
    <p:sldId id="959" r:id="rId41"/>
    <p:sldId id="960" r:id="rId42"/>
    <p:sldId id="961" r:id="rId43"/>
    <p:sldId id="970" r:id="rId44"/>
    <p:sldId id="978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5381" autoAdjust="0"/>
    <p:restoredTop sz="94660"/>
  </p:normalViewPr>
  <p:slideViewPr>
    <p:cSldViewPr>
      <p:cViewPr varScale="1">
        <p:scale>
          <a:sx n="60" d="100"/>
          <a:sy n="60" d="100"/>
        </p:scale>
        <p:origin x="-82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r>
              <a:rPr lang="en-US" smtClean="0"/>
              <a:t>Creating Accessible Documents in Word</a:t>
            </a:r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fld id="{989B0723-A683-476E-A799-DA70863E5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4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r>
              <a:rPr lang="en-US" smtClean="0"/>
              <a:t>Creating Accessible Documents in Word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fld id="{258D5C88-499C-4F21-811C-000CB211A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87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Creating Accessible Documents in Word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8D5C88-499C-4F21-811C-000CB211A2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1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617F1A-ACB5-435F-A554-11C73445992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381784-FD52-415A-9486-FC2E6639770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34004-BF3F-4C54-AA72-F448DC52091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65F22-D825-4C2A-BB5F-F23B4F39546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32DCBF-2724-40DF-81FD-E1617B9C80F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Robert: two opposite interns</a:t>
            </a:r>
          </a:p>
          <a:p>
            <a:r>
              <a:rPr lang="en-US" smtClean="0"/>
              <a:t>Gaeir: When a graphic is part of an exercise, a lengthier description is required.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Creating Accessible Documents in Word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8D5C88-499C-4F21-811C-000CB211A29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4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Creating Accessible Documents in Word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8D5C88-499C-4F21-811C-000CB211A29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48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D714-F446-46FF-8867-92E5CE7328F6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BFCF-28DF-48AF-ABB8-6B4A79306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E61BC-630A-4F9D-83C2-FAD44DBA0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CBDA-54EC-4822-9C89-9D0D822F713D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BC362-CD26-44CE-AA00-FCBE8EC13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4D027-3368-49C3-91F3-5805E9EC8F6C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719DF-AFAF-4299-A752-7FB597EF5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F617-BF65-4CEB-A999-C066D4FAA104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40889-8850-4006-AA14-5300ADAB1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4EFD-5DCA-4876-B40D-712D0E806607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832ED-0A86-491B-96BD-7B4ECD21F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3DB0-2E63-4CBC-84FB-BCE3A0CADF4A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452D-70A5-436B-B915-D340866D7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93359-E6DF-45D8-A8EC-CADC9CB4AE34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3F882-4122-45B0-8249-8FA794AD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CABB-F2B5-4002-9737-111D32EC28F0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13A8-2DBB-453E-BFDE-9ADBD3BAA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F1386-B2A7-4FB8-988E-1E6FAFD0767E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D1C22-7A7E-47BF-975B-1E31B6F9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691A9-D550-4E43-AA5D-B744BFCF8139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DD9E-FBDA-4057-8A6B-0FC7E43CF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847E-5F19-4E44-9BF7-CC60F08C06A7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D134B-9373-45CE-B682-84A444A63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6702-1769-4BF6-8DF2-A97F8E8C7AAD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B16D-D1D2-4144-A7C5-D2520D95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6E91-FC40-4A59-ACEF-9849A0A60084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767F155E-AE87-4149-A9A9-0C7235EC2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866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9866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9866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986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CDA98C49-E8B4-4B6C-98DA-31EF4ED297FB}" type="datetime1">
              <a:rPr lang="en-US"/>
              <a:pPr>
                <a:defRPr/>
              </a:pPr>
              <a:t>7/28/2016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  <p:sldLayoutId id="214748365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Accessible Documents with MS Word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Think accessible first!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2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is for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very brief text description</a:t>
            </a:r>
          </a:p>
          <a:p>
            <a:endParaRPr lang="en-US" dirty="0"/>
          </a:p>
          <a:p>
            <a:r>
              <a:rPr lang="en-US" dirty="0" smtClean="0"/>
              <a:t>If graphic is simply decoration, wait and mark it as “decorative” in Adobe Acrobat Pro</a:t>
            </a:r>
          </a:p>
          <a:p>
            <a:r>
              <a:rPr lang="en-US" dirty="0" smtClean="0"/>
              <a:t>If graphic is informative, describe as succinctly as possible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56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05000"/>
            <a:ext cx="7086600" cy="4191000"/>
          </a:xfrm>
        </p:spPr>
        <p:txBody>
          <a:bodyPr/>
          <a:lstStyle/>
          <a:p>
            <a:r>
              <a:rPr lang="en-US" dirty="0" smtClean="0"/>
              <a:t>Benefits for you</a:t>
            </a:r>
          </a:p>
          <a:p>
            <a:pPr lvl="1"/>
            <a:r>
              <a:rPr lang="en-US" dirty="0" smtClean="0"/>
              <a:t>Requires “out of the box” thinking</a:t>
            </a:r>
          </a:p>
          <a:p>
            <a:pPr lvl="1"/>
            <a:r>
              <a:rPr lang="en-US" dirty="0" smtClean="0"/>
              <a:t>Text becomes searchable online</a:t>
            </a:r>
          </a:p>
          <a:p>
            <a:pPr lvl="1"/>
            <a:endParaRPr lang="en-US" dirty="0"/>
          </a:p>
          <a:p>
            <a:r>
              <a:rPr lang="en-US" dirty="0" smtClean="0"/>
              <a:t>Benefits for others</a:t>
            </a:r>
          </a:p>
          <a:p>
            <a:pPr lvl="1"/>
            <a:r>
              <a:rPr lang="en-US" dirty="0" smtClean="0"/>
              <a:t>Text appears on mouse-over, clarifying purpose of graphic</a:t>
            </a:r>
          </a:p>
          <a:p>
            <a:pPr lvl="1"/>
            <a:r>
              <a:rPr lang="en-US" dirty="0" smtClean="0"/>
              <a:t>Provides access for nonvisual users</a:t>
            </a:r>
          </a:p>
          <a:p>
            <a:pPr lvl="1"/>
            <a:r>
              <a:rPr lang="en-US" dirty="0" smtClean="0"/>
              <a:t>Higher “hit” on Google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84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Alt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on graphic</a:t>
            </a:r>
          </a:p>
          <a:p>
            <a:r>
              <a:rPr lang="en-US" dirty="0" smtClean="0"/>
              <a:t>“Format Picture”</a:t>
            </a:r>
          </a:p>
          <a:p>
            <a:r>
              <a:rPr lang="en-US" dirty="0" smtClean="0"/>
              <a:t>“Alt Text”</a:t>
            </a:r>
          </a:p>
          <a:p>
            <a:r>
              <a:rPr lang="en-US" dirty="0" smtClean="0"/>
              <a:t>Enter text in “description”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 Text</a:t>
            </a:r>
            <a:endParaRPr lang="en-US" dirty="0"/>
          </a:p>
        </p:txBody>
      </p:sp>
      <p:pic>
        <p:nvPicPr>
          <p:cNvPr id="573442" name="Picture 2" descr="Alt Text Window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1828799"/>
            <a:ext cx="4419600" cy="415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219200" y="1905000"/>
            <a:ext cx="3276600" cy="4114800"/>
          </a:xfrm>
        </p:spPr>
        <p:txBody>
          <a:bodyPr/>
          <a:lstStyle/>
          <a:p>
            <a:r>
              <a:rPr lang="en-US" dirty="0"/>
              <a:t>Right click on picture</a:t>
            </a:r>
          </a:p>
          <a:p>
            <a:r>
              <a:rPr lang="en-US" dirty="0"/>
              <a:t>At bottom of window, choose Alt Text</a:t>
            </a:r>
          </a:p>
          <a:p>
            <a:r>
              <a:rPr lang="en-US" dirty="0"/>
              <a:t>Note: Put the alt text where it says </a:t>
            </a:r>
            <a:r>
              <a:rPr lang="en-US" dirty="0" smtClean="0"/>
              <a:t>“Description”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Describing Graphics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When determining the purpose, always consider the context in which the graphic is being shown.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same graphic may have a different purpose in a different context.</a:t>
            </a:r>
          </a:p>
          <a:p>
            <a:pPr lvl="1" eaLnBrk="1" hangingPunct="1"/>
            <a:r>
              <a:rPr lang="en-US" dirty="0" smtClean="0"/>
              <a:t>Sometimes decoration</a:t>
            </a:r>
          </a:p>
          <a:p>
            <a:pPr lvl="1" eaLnBrk="1" hangingPunct="1"/>
            <a:r>
              <a:rPr lang="en-US" dirty="0" smtClean="0"/>
              <a:t>Sometimes informational</a:t>
            </a:r>
          </a:p>
          <a:p>
            <a:pPr lvl="1" eaLnBrk="1" hangingPunct="1"/>
            <a:r>
              <a:rPr lang="en-US" dirty="0" smtClean="0"/>
              <a:t>Sometimes an activity (graphs, charts, etc.)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87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Informational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information is being conveyed, then consider…</a:t>
            </a:r>
          </a:p>
          <a:p>
            <a:pPr lvl="1" eaLnBrk="1" hangingPunct="1"/>
            <a:r>
              <a:rPr lang="en-US" smtClean="0"/>
              <a:t>What is the information being presented in the graphic?</a:t>
            </a:r>
          </a:p>
          <a:p>
            <a:pPr lvl="1" eaLnBrk="1" hangingPunct="1"/>
            <a:r>
              <a:rPr lang="en-US" smtClean="0"/>
              <a:t>Is that information already conveyed in the text?</a:t>
            </a:r>
          </a:p>
          <a:p>
            <a:pPr lvl="1" eaLnBrk="1" hangingPunct="1"/>
            <a:r>
              <a:rPr lang="en-US" smtClean="0"/>
              <a:t>How can I describe the graphic in as few words as possible?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3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Decoration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it even need to be described?</a:t>
            </a:r>
          </a:p>
          <a:p>
            <a:pPr eaLnBrk="1" hangingPunct="1"/>
            <a:r>
              <a:rPr lang="en-US" dirty="0" smtClean="0"/>
              <a:t>If not…</a:t>
            </a:r>
          </a:p>
          <a:p>
            <a:pPr lvl="1" eaLnBrk="1" hangingPunct="1"/>
            <a:r>
              <a:rPr lang="en-US" dirty="0" smtClean="0"/>
              <a:t>Null text it or “_”  on the Web</a:t>
            </a:r>
          </a:p>
          <a:p>
            <a:pPr lvl="1" eaLnBrk="1" hangingPunct="1"/>
            <a:r>
              <a:rPr lang="en-US" dirty="0" smtClean="0"/>
              <a:t>Mark as “decorative” in Adobe Pro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If yes, how much description?</a:t>
            </a:r>
            <a:br>
              <a:rPr lang="en-US" dirty="0" smtClean="0"/>
            </a:br>
            <a:r>
              <a:rPr lang="en-US" dirty="0" smtClean="0"/>
              <a:t>Usually very little</a:t>
            </a:r>
            <a:r>
              <a:rPr lang="en-US" dirty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3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student must do something with a graphic, make sure the description does not give away the answer to a question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64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Question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purpose? Information or Decoration or Activity?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much is the purpose of the graphic informational? </a:t>
            </a:r>
          </a:p>
          <a:p>
            <a:r>
              <a:rPr lang="en-US" dirty="0"/>
              <a:t>How much decoration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we have to do something with it?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3505200" cy="3276600"/>
          </a:xfrm>
        </p:spPr>
        <p:txBody>
          <a:bodyPr/>
          <a:lstStyle/>
          <a:p>
            <a:r>
              <a:rPr lang="en-US" dirty="0"/>
              <a:t>In a book about </a:t>
            </a:r>
            <a:r>
              <a:rPr lang="en-US" dirty="0" smtClean="0"/>
              <a:t>health, </a:t>
            </a:r>
            <a:r>
              <a:rPr lang="en-US" dirty="0"/>
              <a:t>this </a:t>
            </a:r>
            <a:r>
              <a:rPr lang="en-US" dirty="0" smtClean="0"/>
              <a:t>full-page photo </a:t>
            </a:r>
            <a:r>
              <a:rPr lang="en-US" dirty="0"/>
              <a:t>appears at the beginning of a chapter on nutrition: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pic>
        <p:nvPicPr>
          <p:cNvPr id="7" name="Picture 4" descr="exercising 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057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31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in Word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Logical structure</a:t>
            </a:r>
          </a:p>
          <a:p>
            <a:pPr lvl="1"/>
            <a:r>
              <a:rPr lang="en-US" dirty="0" smtClean="0"/>
              <a:t>Clear components</a:t>
            </a:r>
          </a:p>
          <a:p>
            <a:pPr lvl="1"/>
            <a:r>
              <a:rPr lang="en-US" dirty="0" smtClean="0"/>
              <a:t>Good color contrast</a:t>
            </a:r>
          </a:p>
          <a:p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Briefly described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8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Alt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photo is </a:t>
            </a:r>
            <a:r>
              <a:rPr lang="en-US" dirty="0" smtClean="0"/>
              <a:t>mostly decorative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It is simply illustrating the theme of the book.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Keep the description simple:</a:t>
            </a:r>
          </a:p>
          <a:p>
            <a:pPr lvl="1" eaLnBrk="1" hangingPunct="1"/>
            <a:r>
              <a:rPr lang="en-US" dirty="0"/>
              <a:t>People </a:t>
            </a:r>
            <a:r>
              <a:rPr lang="en-US" dirty="0" smtClean="0"/>
              <a:t>biking</a:t>
            </a:r>
          </a:p>
          <a:p>
            <a:pPr lvl="1" eaLnBrk="1" hangingPunct="1"/>
            <a:r>
              <a:rPr lang="en-US" dirty="0" smtClean="0"/>
              <a:t>Cyclists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Logo Example 1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04800" y="3155950"/>
            <a:ext cx="8229600" cy="255905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Kansas City Kansas Community College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Presents an Evening of Jazz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Come join us for two hours of wonderful jazz by the lake. …</a:t>
            </a:r>
          </a:p>
        </p:txBody>
      </p:sp>
      <p:pic>
        <p:nvPicPr>
          <p:cNvPr id="33795" name="Picture 3" descr="KCKCC Logo, &quot;Making Life Better&quot;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41525"/>
            <a:ext cx="2895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73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Alt Text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logo is mostly decorative.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Logo is branding for school, but in this context is essentially decorative from the end-user’s viewpoint.</a:t>
            </a:r>
          </a:p>
          <a:p>
            <a:pPr eaLnBrk="1" hangingPunct="1"/>
            <a:r>
              <a:rPr lang="en-US" dirty="0" smtClean="0"/>
              <a:t>Since the graphic is basically decorative, keep it simple.</a:t>
            </a:r>
          </a:p>
          <a:p>
            <a:pPr lvl="1" eaLnBrk="1" hangingPunct="1"/>
            <a:r>
              <a:rPr lang="en-US" dirty="0" smtClean="0"/>
              <a:t>College logo</a:t>
            </a:r>
          </a:p>
          <a:p>
            <a:pPr lvl="1" eaLnBrk="1" hangingPunct="1"/>
            <a:r>
              <a:rPr lang="en-US" dirty="0" smtClean="0"/>
              <a:t>KCKCC logo</a:t>
            </a:r>
          </a:p>
        </p:txBody>
      </p:sp>
    </p:spTree>
    <p:extLst>
      <p:ext uri="{BB962C8B-B14F-4D97-AF65-F5344CB8AC3E}">
        <p14:creationId xmlns:p14="http://schemas.microsoft.com/office/powerpoint/2010/main" val="32931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Logo Example 2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/>
              <a:t>In marketing your business, the design of a logo can make a big impression or can be a waste of money.  The logo needs to be attractive but not dominate other information presented along with the logo. In the example below, what catches your attention?</a:t>
            </a:r>
          </a:p>
        </p:txBody>
      </p:sp>
      <p:pic>
        <p:nvPicPr>
          <p:cNvPr id="36867" name="Picture 3" descr="a blue K entwined by a red C, the slogan &quot;Making Life Better&quot; at the bottom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876800"/>
            <a:ext cx="5181600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86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Alt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logo is informational.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this case, the same logo is a specific example and requires a more lengthy description.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Focus on what the student needs to know: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Interlocking blue K and red C on left with the words “Making Life Better” in red above the college name in black blocked and underlined with a blue line.</a:t>
            </a:r>
          </a:p>
        </p:txBody>
      </p:sp>
    </p:spTree>
    <p:extLst>
      <p:ext uri="{BB962C8B-B14F-4D97-AF65-F5344CB8AC3E}">
        <p14:creationId xmlns:p14="http://schemas.microsoft.com/office/powerpoint/2010/main" val="127748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 Single Right Way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is not only one way to describe graphics.</a:t>
            </a:r>
          </a:p>
          <a:p>
            <a:endParaRPr lang="en-US" smtClean="0"/>
          </a:p>
          <a:p>
            <a:r>
              <a:rPr lang="en-US" smtClean="0"/>
              <a:t>Just remember…</a:t>
            </a:r>
          </a:p>
          <a:p>
            <a:pPr lvl="1"/>
            <a:r>
              <a:rPr lang="en-US" smtClean="0"/>
              <a:t>Keep context in mind</a:t>
            </a:r>
          </a:p>
          <a:p>
            <a:pPr lvl="1"/>
            <a:r>
              <a:rPr lang="en-US" smtClean="0"/>
              <a:t>Ask yourself: Is this something the person really needs to hear?</a:t>
            </a:r>
          </a:p>
        </p:txBody>
      </p:sp>
    </p:spTree>
    <p:extLst>
      <p:ext uri="{BB962C8B-B14F-4D97-AF65-F5344CB8AC3E}">
        <p14:creationId xmlns:p14="http://schemas.microsoft.com/office/powerpoint/2010/main" val="2409310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styles</a:t>
            </a:r>
          </a:p>
          <a:p>
            <a:pPr lvl="1"/>
            <a:r>
              <a:rPr lang="en-US" dirty="0"/>
              <a:t>Headings</a:t>
            </a:r>
          </a:p>
          <a:p>
            <a:pPr lvl="1"/>
            <a:r>
              <a:rPr lang="en-US" dirty="0" smtClean="0"/>
              <a:t>Lists / bulleted lists / numbered </a:t>
            </a:r>
            <a:r>
              <a:rPr lang="en-US" dirty="0"/>
              <a:t>lists</a:t>
            </a:r>
          </a:p>
          <a:p>
            <a:r>
              <a:rPr lang="en-US" dirty="0" smtClean="0"/>
              <a:t>Use </a:t>
            </a:r>
            <a:r>
              <a:rPr lang="en-US" dirty="0"/>
              <a:t>columns if needed</a:t>
            </a:r>
          </a:p>
          <a:p>
            <a:r>
              <a:rPr lang="en-US" dirty="0"/>
              <a:t>DO NOT use text boxes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5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for you</a:t>
            </a:r>
          </a:p>
          <a:p>
            <a:pPr lvl="1"/>
            <a:r>
              <a:rPr lang="en-US" dirty="0" smtClean="0"/>
              <a:t>Allows easy changing and editing</a:t>
            </a:r>
          </a:p>
          <a:p>
            <a:pPr lvl="1"/>
            <a:r>
              <a:rPr lang="en-US" dirty="0" smtClean="0"/>
              <a:t>Improves document navigation</a:t>
            </a:r>
          </a:p>
          <a:p>
            <a:pPr lvl="1"/>
            <a:r>
              <a:rPr lang="en-US" dirty="0" smtClean="0"/>
              <a:t>Can use “outline” view to rearrange sections</a:t>
            </a:r>
          </a:p>
          <a:p>
            <a:pPr lvl="1"/>
            <a:r>
              <a:rPr lang="en-US" dirty="0" smtClean="0"/>
              <a:t>Automatic table of contents</a:t>
            </a:r>
          </a:p>
          <a:p>
            <a:r>
              <a:rPr lang="en-US" dirty="0" smtClean="0"/>
              <a:t>Benefits for others</a:t>
            </a:r>
          </a:p>
          <a:p>
            <a:pPr lvl="1"/>
            <a:r>
              <a:rPr lang="en-US" dirty="0"/>
              <a:t>Improves document </a:t>
            </a:r>
            <a:r>
              <a:rPr lang="en-US" dirty="0" smtClean="0"/>
              <a:t>navigation for all—headings useable with screen readers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54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Font size and readability</a:t>
            </a:r>
          </a:p>
          <a:p>
            <a:pPr lvl="1"/>
            <a:r>
              <a:rPr lang="en-US" dirty="0" smtClean="0"/>
              <a:t>12 point is good</a:t>
            </a:r>
          </a:p>
          <a:p>
            <a:pPr lvl="1"/>
            <a:r>
              <a:rPr lang="en-US" dirty="0" smtClean="0"/>
              <a:t>Avoid fonts that will be difficult to read online</a:t>
            </a:r>
          </a:p>
          <a:p>
            <a:r>
              <a:rPr lang="en-US" dirty="0" smtClean="0"/>
              <a:t>Color contrast</a:t>
            </a:r>
          </a:p>
          <a:p>
            <a:pPr lvl="1"/>
            <a:r>
              <a:rPr lang="en-US" dirty="0" smtClean="0"/>
              <a:t>Be aware of color!</a:t>
            </a:r>
          </a:p>
          <a:p>
            <a:pPr lvl="1"/>
            <a:r>
              <a:rPr lang="en-US" dirty="0" smtClean="0"/>
              <a:t>Avoid white text on light background; avoid black text on dark background</a:t>
            </a:r>
          </a:p>
          <a:p>
            <a:r>
              <a:rPr lang="en-US" dirty="0" smtClean="0"/>
              <a:t>Avoid using enter key for spacing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hidden: ON (Alt + Shift + *)</a:t>
            </a:r>
          </a:p>
          <a:p>
            <a:r>
              <a:rPr lang="en-US" dirty="0" smtClean="0"/>
              <a:t>Selecting</a:t>
            </a:r>
          </a:p>
          <a:p>
            <a:r>
              <a:rPr lang="en-US" dirty="0" smtClean="0"/>
              <a:t>Rulers</a:t>
            </a:r>
          </a:p>
          <a:p>
            <a:r>
              <a:rPr lang="en-US" dirty="0" smtClean="0"/>
              <a:t>Columns</a:t>
            </a:r>
          </a:p>
          <a:p>
            <a:r>
              <a:rPr lang="en-US" dirty="0" smtClean="0"/>
              <a:t>Views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58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</a:t>
            </a:r>
            <a:r>
              <a:rPr lang="en-US" dirty="0" smtClean="0"/>
              <a:t>click</a:t>
            </a:r>
            <a:endParaRPr lang="en-US" dirty="0"/>
          </a:p>
          <a:p>
            <a:r>
              <a:rPr lang="en-US" dirty="0" smtClean="0"/>
              <a:t>Triple click</a:t>
            </a:r>
            <a:endParaRPr lang="en-US" dirty="0"/>
          </a:p>
          <a:p>
            <a:r>
              <a:rPr lang="en-US" dirty="0" smtClean="0"/>
              <a:t>Shift + arrow </a:t>
            </a:r>
            <a:r>
              <a:rPr lang="en-US" dirty="0"/>
              <a:t>keys 	</a:t>
            </a:r>
            <a:endParaRPr lang="en-US" dirty="0" smtClean="0"/>
          </a:p>
          <a:p>
            <a:r>
              <a:rPr lang="en-US" dirty="0" smtClean="0"/>
              <a:t>Shift + home/end </a:t>
            </a:r>
          </a:p>
          <a:p>
            <a:r>
              <a:rPr lang="en-US" dirty="0" smtClean="0"/>
              <a:t>Shift + </a:t>
            </a:r>
            <a:r>
              <a:rPr lang="en-US" dirty="0"/>
              <a:t>page </a:t>
            </a:r>
            <a:r>
              <a:rPr lang="en-US" dirty="0" smtClean="0"/>
              <a:t>up/page </a:t>
            </a:r>
            <a:r>
              <a:rPr lang="en-US" dirty="0"/>
              <a:t>down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shift-click" </a:t>
            </a:r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Heading One = Ctrl + Alt + 1</a:t>
            </a:r>
          </a:p>
          <a:p>
            <a:r>
              <a:rPr lang="en-US" smtClean="0"/>
              <a:t>Heading Two = Ctrl + Alt + 2</a:t>
            </a:r>
          </a:p>
          <a:p>
            <a:r>
              <a:rPr lang="en-US" smtClean="0"/>
              <a:t>Heading Three = Ctrl + Alt + 3</a:t>
            </a:r>
          </a:p>
          <a:p>
            <a:r>
              <a:rPr lang="en-US" smtClean="0"/>
              <a:t>Remove manual formatting = Ctrl + Spacebar</a:t>
            </a:r>
          </a:p>
          <a:p>
            <a:r>
              <a:rPr lang="en-US" smtClean="0"/>
              <a:t>Normal style = Ctrl + Shift + N</a:t>
            </a:r>
          </a:p>
          <a:p>
            <a:r>
              <a:rPr lang="en-US" smtClean="0"/>
              <a:t>Change case = Shift + F3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832ED-0A86-491B-96BD-7B4ECD21F7B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78C3DB0-2E63-4CBC-84FB-BCE3A0CADF4A}" type="datetime1">
              <a:rPr lang="en-US" smtClean="0"/>
              <a:pPr/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65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Outline/Draft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&gt; Options &gt; Advanced &gt; Display</a:t>
            </a:r>
          </a:p>
          <a:p>
            <a:r>
              <a:rPr lang="en-US" dirty="0" smtClean="0"/>
              <a:t>Style area pane</a:t>
            </a:r>
          </a:p>
          <a:p>
            <a:pPr lvl="1"/>
            <a:r>
              <a:rPr lang="en-US" dirty="0" smtClean="0"/>
              <a:t>Set to &gt; 0 (e.g., .75)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4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Styles can be modified in MS Word to change spacing, fonts, etc.</a:t>
            </a:r>
          </a:p>
          <a:p>
            <a:r>
              <a:rPr lang="en-US" dirty="0" smtClean="0"/>
              <a:t>Best NOT to modify Normal Style</a:t>
            </a:r>
          </a:p>
          <a:p>
            <a:pPr lvl="1"/>
            <a:r>
              <a:rPr lang="en-US" dirty="0" smtClean="0"/>
              <a:t>Use Body Text if you wish to make changes</a:t>
            </a:r>
          </a:p>
          <a:p>
            <a:pPr lvl="1"/>
            <a:endParaRPr lang="en-US" dirty="0"/>
          </a:p>
          <a:p>
            <a:r>
              <a:rPr lang="en-US" dirty="0" smtClean="0"/>
              <a:t>Styles pane: Ctrl + Alt + Shift + 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/>
              <a:t>tyles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02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the header row in your tables</a:t>
            </a:r>
          </a:p>
          <a:p>
            <a:endParaRPr lang="en-US" dirty="0"/>
          </a:p>
          <a:p>
            <a:r>
              <a:rPr lang="en-US" dirty="0"/>
              <a:t>Word calls this “Repeat as header row at top of every page” or just “Repeat Header Rows</a:t>
            </a:r>
            <a:r>
              <a:rPr lang="en-US" dirty="0" smtClean="0"/>
              <a:t>”</a:t>
            </a:r>
          </a:p>
          <a:p>
            <a:r>
              <a:rPr lang="en-US" dirty="0"/>
              <a:t>Note: If you have column headers (i.e., header in first column), that will need to be marked in Adobe Acrobat Pro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45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for you</a:t>
            </a:r>
          </a:p>
          <a:p>
            <a:pPr lvl="1"/>
            <a:r>
              <a:rPr lang="en-US" dirty="0" smtClean="0"/>
              <a:t>Always see header row, even across multiple pages</a:t>
            </a:r>
          </a:p>
          <a:p>
            <a:pPr lvl="1"/>
            <a:r>
              <a:rPr lang="en-US" dirty="0" smtClean="0"/>
              <a:t>Lessens reformatting/editing issues</a:t>
            </a:r>
          </a:p>
          <a:p>
            <a:r>
              <a:rPr lang="en-US" dirty="0" smtClean="0"/>
              <a:t>Benefits to others</a:t>
            </a:r>
          </a:p>
          <a:p>
            <a:pPr lvl="1"/>
            <a:r>
              <a:rPr lang="en-US" dirty="0" smtClean="0"/>
              <a:t>Screen reader users will be able to hear the header text repeated as needed</a:t>
            </a:r>
          </a:p>
          <a:p>
            <a:pPr lvl="1"/>
            <a:r>
              <a:rPr lang="en-US" dirty="0" smtClean="0"/>
              <a:t>Users of large print will still see header row when enlarging text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3ECABB-F2B5-4002-9737-111D32EC28F0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3F882-4122-45B0-8249-8FA794ADF42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/>
              <a:t>tyles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/>
              <a:t>ables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you’re done!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maximum accessibility include both the PDF and the Word document online</a:t>
            </a:r>
          </a:p>
          <a:p>
            <a:r>
              <a:rPr lang="en-US" dirty="0" smtClean="0"/>
              <a:t>If concerned about security with Word, can apply permissions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524000"/>
            <a:ext cx="6096000" cy="1295400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Checking Your Word…</a:t>
            </a:r>
            <a:r>
              <a:rPr lang="en-US" sz="4500" dirty="0" err="1" smtClean="0"/>
              <a:t>er</a:t>
            </a:r>
            <a:r>
              <a:rPr lang="en-US" sz="4500" dirty="0" smtClean="0"/>
              <a:t>…Work</a:t>
            </a:r>
          </a:p>
        </p:txBody>
      </p:sp>
      <p:sp>
        <p:nvSpPr>
          <p:cNvPr id="6082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76800"/>
            <a:ext cx="5791200" cy="121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Accessibility Checkers Can Help</a:t>
            </a:r>
          </a:p>
        </p:txBody>
      </p:sp>
    </p:spTree>
    <p:extLst>
      <p:ext uri="{BB962C8B-B14F-4D97-AF65-F5344CB8AC3E}">
        <p14:creationId xmlns:p14="http://schemas.microsoft.com/office/powerpoint/2010/main" val="221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Simple Steps in Word</a:t>
            </a:r>
          </a:p>
        </p:txBody>
      </p:sp>
      <p:sp>
        <p:nvSpPr>
          <p:cNvPr id="603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Links: Name links logically</a:t>
            </a:r>
          </a:p>
          <a:p>
            <a:r>
              <a:rPr lang="en-US" dirty="0" smtClean="0"/>
              <a:t>Images: Add alt text</a:t>
            </a:r>
          </a:p>
          <a:p>
            <a:pPr lvl="1"/>
            <a:r>
              <a:rPr lang="en-US" dirty="0" smtClean="0"/>
              <a:t>Picture descriptions</a:t>
            </a:r>
          </a:p>
          <a:p>
            <a:r>
              <a:rPr lang="en-US" dirty="0" smtClean="0"/>
              <a:t>Styles: Use templates and styles</a:t>
            </a:r>
          </a:p>
          <a:p>
            <a:r>
              <a:rPr lang="en-US" dirty="0" smtClean="0"/>
              <a:t>Tables: Mark the header row in tables</a:t>
            </a:r>
          </a:p>
          <a:p>
            <a:endParaRPr lang="en-US" dirty="0" smtClean="0"/>
          </a:p>
          <a:p>
            <a:r>
              <a:rPr lang="en-US" dirty="0" smtClean="0"/>
              <a:t>THEN make it into a PDF</a:t>
            </a:r>
          </a:p>
        </p:txBody>
      </p:sp>
    </p:spTree>
    <p:extLst>
      <p:ext uri="{BB962C8B-B14F-4D97-AF65-F5344CB8AC3E}">
        <p14:creationId xmlns:p14="http://schemas.microsoft.com/office/powerpoint/2010/main" val="199508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Word Built-in Checker</a:t>
            </a:r>
            <a:endParaRPr lang="en-US" dirty="0"/>
          </a:p>
        </p:txBody>
      </p:sp>
      <p:pic>
        <p:nvPicPr>
          <p:cNvPr id="569346" name="Picture 2" descr="Drop down men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1186" y="1882775"/>
            <a:ext cx="408162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162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Central Access Reader (CAR) from Central Washington University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600" dirty="0"/>
              <a:t>http://www.cwu.edu/central-access/carcheck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971800"/>
            <a:ext cx="2028858" cy="248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Contrast Analyzer (CCA)</a:t>
            </a:r>
          </a:p>
          <a:p>
            <a:r>
              <a:rPr lang="en-US" dirty="0" smtClean="0"/>
              <a:t>http</a:t>
            </a:r>
            <a:r>
              <a:rPr lang="en-US" dirty="0"/>
              <a:t>://www.paciellogroup.com/resources/contrastanalyser</a:t>
            </a:r>
            <a:r>
              <a:rPr lang="en-US" dirty="0" smtClean="0"/>
              <a:t>/</a:t>
            </a:r>
          </a:p>
          <a:p>
            <a:endParaRPr lang="en-US" dirty="0"/>
          </a:p>
          <a:p>
            <a:r>
              <a:rPr lang="en-US" dirty="0" smtClean="0"/>
              <a:t>Can download checker for free</a:t>
            </a:r>
          </a:p>
          <a:p>
            <a:pPr lvl="1"/>
            <a:r>
              <a:rPr lang="en-US" dirty="0" smtClean="0"/>
              <a:t>Windows or Mac version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maximum accessibility include both the PDF and the Word document online</a:t>
            </a:r>
          </a:p>
          <a:p>
            <a:pPr lvl="1"/>
            <a:r>
              <a:rPr lang="en-US" dirty="0" smtClean="0"/>
              <a:t>PDF and RTF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Gaeir (rhymes with “fire”) Dietrich</a:t>
            </a:r>
          </a:p>
          <a:p>
            <a:pPr lvl="1"/>
            <a:r>
              <a:rPr lang="en-US" dirty="0"/>
              <a:t>gdietrich@htctu.net</a:t>
            </a:r>
          </a:p>
          <a:p>
            <a:pPr lvl="1"/>
            <a:r>
              <a:rPr lang="en-US" dirty="0"/>
              <a:t>408-996-6047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Acronym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“colored”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</a:t>
            </a:r>
            <a:r>
              <a:rPr lang="en-US" dirty="0" smtClean="0"/>
              <a:t> for access!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/>
              <a:t>tructure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/>
              <a:t>able</a:t>
            </a:r>
          </a:p>
          <a:p>
            <a:endParaRPr lang="en-US" dirty="0" smtClean="0"/>
          </a:p>
          <a:p>
            <a:r>
              <a:rPr lang="en-US" dirty="0" smtClean="0"/>
              <a:t>And watch your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color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contrast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is for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…</a:t>
            </a:r>
          </a:p>
          <a:p>
            <a:pPr lvl="1"/>
            <a:r>
              <a:rPr lang="en-US" u="sng" dirty="0" smtClean="0"/>
              <a:t>Click here </a:t>
            </a:r>
            <a:r>
              <a:rPr lang="en-US" dirty="0" smtClean="0"/>
              <a:t>for document X</a:t>
            </a:r>
          </a:p>
          <a:p>
            <a:r>
              <a:rPr lang="en-US" dirty="0" smtClean="0"/>
              <a:t>Use the name or description as the hyperlink</a:t>
            </a:r>
          </a:p>
          <a:p>
            <a:pPr lvl="1"/>
            <a:r>
              <a:rPr lang="en-US" u="sng" dirty="0" smtClean="0"/>
              <a:t>Document X</a:t>
            </a:r>
            <a:r>
              <a:rPr lang="en-US" dirty="0" smtClean="0"/>
              <a:t> has the information you need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3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 for you</a:t>
            </a:r>
          </a:p>
          <a:p>
            <a:pPr lvl="1"/>
            <a:r>
              <a:rPr lang="en-US" dirty="0"/>
              <a:t>You don’t loose connection with </a:t>
            </a:r>
            <a:r>
              <a:rPr lang="en-US" dirty="0" smtClean="0"/>
              <a:t>your materials when you make edits</a:t>
            </a:r>
          </a:p>
          <a:p>
            <a:pPr lvl="1"/>
            <a:r>
              <a:rPr lang="en-US" dirty="0"/>
              <a:t>Linking to documents and learning objects by their names allows you to keep track of them easily!</a:t>
            </a:r>
          </a:p>
          <a:p>
            <a:r>
              <a:rPr lang="en-US" dirty="0" smtClean="0"/>
              <a:t>Benefit for others</a:t>
            </a:r>
          </a:p>
          <a:p>
            <a:pPr lvl="1"/>
            <a:r>
              <a:rPr lang="en-US" dirty="0" smtClean="0"/>
              <a:t>What you get when you click is clear</a:t>
            </a:r>
          </a:p>
          <a:p>
            <a:pPr lvl="1"/>
            <a:r>
              <a:rPr lang="en-US" dirty="0" smtClean="0"/>
              <a:t>Screen reader users can use a “links list”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text for the hyperlink’s name</a:t>
            </a:r>
          </a:p>
          <a:p>
            <a:r>
              <a:rPr lang="en-US" dirty="0" smtClean="0"/>
              <a:t>Right-click </a:t>
            </a:r>
          </a:p>
          <a:p>
            <a:r>
              <a:rPr lang="en-US" dirty="0" smtClean="0"/>
              <a:t>Choose “Hyperlink…”</a:t>
            </a:r>
          </a:p>
          <a:p>
            <a:r>
              <a:rPr lang="en-US" dirty="0" smtClean="0"/>
              <a:t>Browse to the object you want to link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29811"/>
      </p:ext>
    </p:extLst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1393</Words>
  <Application>Microsoft Office PowerPoint</Application>
  <PresentationFormat>On-screen Show (4:3)</PresentationFormat>
  <Paragraphs>352</Paragraphs>
  <Slides>44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Cascade</vt:lpstr>
      <vt:lpstr>Accessible Documents with MS Word</vt:lpstr>
      <vt:lpstr>Access in Word</vt:lpstr>
      <vt:lpstr>Tips</vt:lpstr>
      <vt:lpstr>Four Simple Steps in Word</vt:lpstr>
      <vt:lpstr>Helpful Acronym</vt:lpstr>
      <vt:lpstr>L is for Links</vt:lpstr>
      <vt:lpstr>Benefits</vt:lpstr>
      <vt:lpstr>How to Create a Link</vt:lpstr>
      <vt:lpstr>Checklist</vt:lpstr>
      <vt:lpstr>I is for Images</vt:lpstr>
      <vt:lpstr>Benefits</vt:lpstr>
      <vt:lpstr>How to Create Alt Text</vt:lpstr>
      <vt:lpstr>Alt Text</vt:lpstr>
      <vt:lpstr>Describing Graphics</vt:lpstr>
      <vt:lpstr>Informational</vt:lpstr>
      <vt:lpstr>Decoration</vt:lpstr>
      <vt:lpstr>Activity</vt:lpstr>
      <vt:lpstr>First Question to Ask</vt:lpstr>
      <vt:lpstr>Exercise 1</vt:lpstr>
      <vt:lpstr>Possible Alt Text</vt:lpstr>
      <vt:lpstr>Logo Example 1</vt:lpstr>
      <vt:lpstr>Possible Alt Text</vt:lpstr>
      <vt:lpstr>Logo Example 2</vt:lpstr>
      <vt:lpstr>Possible Alt Text</vt:lpstr>
      <vt:lpstr>No Single Right Way</vt:lpstr>
      <vt:lpstr>Checklist</vt:lpstr>
      <vt:lpstr>S is for Styles</vt:lpstr>
      <vt:lpstr>Benefits</vt:lpstr>
      <vt:lpstr>In General</vt:lpstr>
      <vt:lpstr>Selecting Text</vt:lpstr>
      <vt:lpstr>Keyboard Shortcuts</vt:lpstr>
      <vt:lpstr>Outline/Draft Styles</vt:lpstr>
      <vt:lpstr>Modifying Styles</vt:lpstr>
      <vt:lpstr>Checklist</vt:lpstr>
      <vt:lpstr>T is for Table</vt:lpstr>
      <vt:lpstr>Benefits</vt:lpstr>
      <vt:lpstr>Checklist</vt:lpstr>
      <vt:lpstr>Accessible Documents</vt:lpstr>
      <vt:lpstr>Checking Your Word…er…Work</vt:lpstr>
      <vt:lpstr>MS Word Built-in Checker</vt:lpstr>
      <vt:lpstr>CAR Check</vt:lpstr>
      <vt:lpstr>Color Contrast</vt:lpstr>
      <vt:lpstr>Accessible Documents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508 Conformance</dc:title>
  <dc:creator>Gaeir Dietrich</dc:creator>
  <cp:lastModifiedBy>Gaeir Dietrich</cp:lastModifiedBy>
  <cp:revision>867</cp:revision>
  <cp:lastPrinted>2016-07-28T07:44:58Z</cp:lastPrinted>
  <dcterms:created xsi:type="dcterms:W3CDTF">2007-12-03T22:06:30Z</dcterms:created>
  <dcterms:modified xsi:type="dcterms:W3CDTF">2016-07-28T07:44:59Z</dcterms:modified>
</cp:coreProperties>
</file>